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4"/>
  </p:notesMasterIdLst>
  <p:sldIdLst>
    <p:sldId id="269" r:id="rId2"/>
    <p:sldId id="268" r:id="rId3"/>
  </p:sldIdLst>
  <p:sldSz cx="9144000" cy="6858000" type="letter"/>
  <p:notesSz cx="9388475" cy="7102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0" autoAdjust="0"/>
    <p:restoredTop sz="96139" autoAdjust="0"/>
  </p:normalViewPr>
  <p:slideViewPr>
    <p:cSldViewPr snapToGrid="0">
      <p:cViewPr varScale="1">
        <p:scale>
          <a:sx n="76" d="100"/>
          <a:sy n="76" d="100"/>
        </p:scale>
        <p:origin x="11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68339" cy="356768"/>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5318506" y="0"/>
            <a:ext cx="4068339" cy="356768"/>
          </a:xfrm>
          <a:prstGeom prst="rect">
            <a:avLst/>
          </a:prstGeom>
        </p:spPr>
        <p:txBody>
          <a:bodyPr vert="horz" lIns="94229" tIns="47114" rIns="94229" bIns="47114" rtlCol="0"/>
          <a:lstStyle>
            <a:lvl1pPr algn="r">
              <a:defRPr sz="1200"/>
            </a:lvl1pPr>
          </a:lstStyle>
          <a:p>
            <a:fld id="{79A9FC5B-63CF-4048-BF72-A484249591CB}" type="datetimeFigureOut">
              <a:rPr lang="en-US" smtClean="0"/>
              <a:t>11/14/2025</a:t>
            </a:fld>
            <a:endParaRPr lang="en-US"/>
          </a:p>
        </p:txBody>
      </p:sp>
      <p:sp>
        <p:nvSpPr>
          <p:cNvPr id="4" name="Slide Image Placeholder 3"/>
          <p:cNvSpPr>
            <a:spLocks noGrp="1" noRot="1" noChangeAspect="1"/>
          </p:cNvSpPr>
          <p:nvPr>
            <p:ph type="sldImg" idx="2"/>
          </p:nvPr>
        </p:nvSpPr>
        <p:spPr>
          <a:xfrm>
            <a:off x="3097213" y="887413"/>
            <a:ext cx="3194050" cy="2397125"/>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938848" y="3418067"/>
            <a:ext cx="7510780" cy="2796599"/>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745708"/>
            <a:ext cx="4068339" cy="356767"/>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5318506" y="6745708"/>
            <a:ext cx="4068339" cy="356767"/>
          </a:xfrm>
          <a:prstGeom prst="rect">
            <a:avLst/>
          </a:prstGeom>
        </p:spPr>
        <p:txBody>
          <a:bodyPr vert="horz" lIns="94229" tIns="47114" rIns="94229" bIns="47114" rtlCol="0" anchor="b"/>
          <a:lstStyle>
            <a:lvl1pPr algn="r">
              <a:defRPr sz="1200"/>
            </a:lvl1pPr>
          </a:lstStyle>
          <a:p>
            <a:fld id="{5E709103-FF94-4394-AD91-A6A5B3837358}" type="slidenum">
              <a:rPr lang="en-US" smtClean="0"/>
              <a:t>‹#›</a:t>
            </a:fld>
            <a:endParaRPr lang="en-US"/>
          </a:p>
        </p:txBody>
      </p:sp>
    </p:spTree>
    <p:extLst>
      <p:ext uri="{BB962C8B-B14F-4D97-AF65-F5344CB8AC3E}">
        <p14:creationId xmlns:p14="http://schemas.microsoft.com/office/powerpoint/2010/main" val="3756448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F4A69-377D-94EB-053D-F16C65B9AD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ADAF27-EEB1-2CDE-ECF3-6D199CEFF1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10FD4C-9C76-C547-45FF-88F2A6D1E6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57A1F8-5EC6-60C6-9D9D-DE55FD34C903}"/>
              </a:ext>
            </a:extLst>
          </p:cNvPr>
          <p:cNvSpPr>
            <a:spLocks noGrp="1"/>
          </p:cNvSpPr>
          <p:nvPr>
            <p:ph type="sldNum" sz="quarter" idx="5"/>
          </p:nvPr>
        </p:nvSpPr>
        <p:spPr/>
        <p:txBody>
          <a:bodyPr/>
          <a:lstStyle/>
          <a:p>
            <a:fld id="{5E709103-FF94-4394-AD91-A6A5B3837358}" type="slidenum">
              <a:rPr lang="en-US" smtClean="0"/>
              <a:t>1</a:t>
            </a:fld>
            <a:endParaRPr lang="en-US"/>
          </a:p>
        </p:txBody>
      </p:sp>
    </p:spTree>
    <p:extLst>
      <p:ext uri="{BB962C8B-B14F-4D97-AF65-F5344CB8AC3E}">
        <p14:creationId xmlns:p14="http://schemas.microsoft.com/office/powerpoint/2010/main" val="636039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F6BDC-D4AD-064D-9DEA-FD2C331DA5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8CE688-D720-1EF2-4664-423BDE4A46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A81DEA-7080-63C5-C89D-1A62A81FEE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9C7223-4B15-0E8F-A0FB-3BEB85BA13E8}"/>
              </a:ext>
            </a:extLst>
          </p:cNvPr>
          <p:cNvSpPr>
            <a:spLocks noGrp="1"/>
          </p:cNvSpPr>
          <p:nvPr>
            <p:ph type="sldNum" sz="quarter" idx="5"/>
          </p:nvPr>
        </p:nvSpPr>
        <p:spPr/>
        <p:txBody>
          <a:bodyPr/>
          <a:lstStyle/>
          <a:p>
            <a:fld id="{5E709103-FF94-4394-AD91-A6A5B3837358}" type="slidenum">
              <a:rPr lang="en-US" smtClean="0"/>
              <a:t>2</a:t>
            </a:fld>
            <a:endParaRPr lang="en-US"/>
          </a:p>
        </p:txBody>
      </p:sp>
    </p:spTree>
    <p:extLst>
      <p:ext uri="{BB962C8B-B14F-4D97-AF65-F5344CB8AC3E}">
        <p14:creationId xmlns:p14="http://schemas.microsoft.com/office/powerpoint/2010/main" val="3660656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3FABDD41-2628-4CB5-82D8-632394953F9F}"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795238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EE847D-C5B2-4391-A125-E8370CFFF08F}" type="datetimeFigureOut">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2444646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732161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2303135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37130591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4200559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3434207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2289216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483959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1021506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E847D-C5B2-4391-A125-E8370CFFF08F}"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2840402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EE847D-C5B2-4391-A125-E8370CFFF08F}" type="datetimeFigureOut">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2168655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EE847D-C5B2-4391-A125-E8370CFFF08F}" type="datetimeFigureOut">
              <a:rPr lang="en-US" smtClean="0"/>
              <a:t>11/14/2025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896515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EE847D-C5B2-4391-A125-E8370CFFF08F}" type="datetimeFigureOut">
              <a:rPr lang="en-US" smtClean="0"/>
              <a:t>11/14/2025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1118233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EE847D-C5B2-4391-A125-E8370CFFF08F}" type="datetimeFigureOut">
              <a:rPr lang="en-US" smtClean="0"/>
              <a:t>11/14/2025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3250577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EE847D-C5B2-4391-A125-E8370CFFF08F}" type="datetimeFigureOut">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2620328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EE847D-C5B2-4391-A125-E8370CFFF08F}" type="datetimeFigureOut">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BDD41-2628-4CB5-82D8-632394953F9F}" type="slidenum">
              <a:rPr lang="en-US" smtClean="0"/>
              <a:t>‹#›</a:t>
            </a:fld>
            <a:endParaRPr lang="en-US"/>
          </a:p>
        </p:txBody>
      </p:sp>
    </p:spTree>
    <p:extLst>
      <p:ext uri="{BB962C8B-B14F-4D97-AF65-F5344CB8AC3E}">
        <p14:creationId xmlns:p14="http://schemas.microsoft.com/office/powerpoint/2010/main" val="4014492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9EE847D-C5B2-4391-A125-E8370CFFF08F}" type="datetimeFigureOut">
              <a:rPr lang="en-US" smtClean="0"/>
              <a:t>11/14/2025</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FABDD41-2628-4CB5-82D8-632394953F9F}" type="slidenum">
              <a:rPr lang="en-US" smtClean="0"/>
              <a:t>‹#›</a:t>
            </a:fld>
            <a:endParaRPr lang="en-US"/>
          </a:p>
        </p:txBody>
      </p:sp>
    </p:spTree>
    <p:extLst>
      <p:ext uri="{BB962C8B-B14F-4D97-AF65-F5344CB8AC3E}">
        <p14:creationId xmlns:p14="http://schemas.microsoft.com/office/powerpoint/2010/main" val="3617312245"/>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921A5-64BD-4000-9915-E50D176653D8}"/>
            </a:ext>
          </a:extLst>
        </p:cNvPr>
        <p:cNvGrpSpPr/>
        <p:nvPr/>
      </p:nvGrpSpPr>
      <p:grpSpPr>
        <a:xfrm>
          <a:off x="0" y="0"/>
          <a:ext cx="0" cy="0"/>
          <a:chOff x="0" y="0"/>
          <a:chExt cx="0" cy="0"/>
        </a:xfrm>
      </p:grpSpPr>
      <p:grpSp>
        <p:nvGrpSpPr>
          <p:cNvPr id="17" name="Group 16">
            <a:extLst>
              <a:ext uri="{FF2B5EF4-FFF2-40B4-BE49-F238E27FC236}">
                <a16:creationId xmlns:a16="http://schemas.microsoft.com/office/drawing/2014/main" id="{55C27662-BA66-31CF-195D-5B9737865E7E}"/>
              </a:ext>
            </a:extLst>
          </p:cNvPr>
          <p:cNvGrpSpPr/>
          <p:nvPr/>
        </p:nvGrpSpPr>
        <p:grpSpPr>
          <a:xfrm>
            <a:off x="18661" y="18654"/>
            <a:ext cx="9097351" cy="6839346"/>
            <a:chOff x="18661" y="18654"/>
            <a:chExt cx="9097351" cy="6839346"/>
          </a:xfrm>
        </p:grpSpPr>
        <p:sp>
          <p:nvSpPr>
            <p:cNvPr id="4" name="Rectangle 3">
              <a:extLst>
                <a:ext uri="{FF2B5EF4-FFF2-40B4-BE49-F238E27FC236}">
                  <a16:creationId xmlns:a16="http://schemas.microsoft.com/office/drawing/2014/main" id="{E4292F4A-2A95-9BCD-7CAA-D68D92B6B04A}"/>
                </a:ext>
              </a:extLst>
            </p:cNvPr>
            <p:cNvSpPr/>
            <p:nvPr/>
          </p:nvSpPr>
          <p:spPr>
            <a:xfrm>
              <a:off x="18661" y="27984"/>
              <a:ext cx="3032449" cy="68300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E8FA6B4-29EF-6FFA-BF6A-1253337EDEF7}"/>
                </a:ext>
              </a:extLst>
            </p:cNvPr>
            <p:cNvSpPr/>
            <p:nvPr/>
          </p:nvSpPr>
          <p:spPr>
            <a:xfrm>
              <a:off x="3051112" y="410550"/>
              <a:ext cx="3032449" cy="64474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386AE84-533E-2772-F58B-BE6076A3BA8B}"/>
                </a:ext>
              </a:extLst>
            </p:cNvPr>
            <p:cNvSpPr/>
            <p:nvPr/>
          </p:nvSpPr>
          <p:spPr>
            <a:xfrm>
              <a:off x="6083563" y="18654"/>
              <a:ext cx="3032449" cy="68300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5B77E4E-67F7-B518-50E3-9B1330C659C0}"/>
                </a:ext>
              </a:extLst>
            </p:cNvPr>
            <p:cNvSpPr txBox="1"/>
            <p:nvPr/>
          </p:nvSpPr>
          <p:spPr>
            <a:xfrm>
              <a:off x="3360264" y="5366352"/>
              <a:ext cx="2489784" cy="1077218"/>
            </a:xfrm>
            <a:prstGeom prst="rect">
              <a:avLst/>
            </a:prstGeom>
            <a:solidFill>
              <a:schemeClr val="accent1">
                <a:lumMod val="60000"/>
                <a:lumOff val="40000"/>
              </a:schemeClr>
            </a:solidFill>
            <a:ln>
              <a:solidFill>
                <a:schemeClr val="accent1"/>
              </a:solidFill>
            </a:ln>
          </p:spPr>
          <p:txBody>
            <a:bodyPr wrap="none" rtlCol="0">
              <a:spAutoFit/>
            </a:bodyPr>
            <a:lstStyle/>
            <a:p>
              <a:pPr algn="ctr"/>
              <a:r>
                <a:rPr lang="en-US" sz="1600" b="1" dirty="0"/>
                <a:t>Apply at:</a:t>
              </a:r>
            </a:p>
            <a:p>
              <a:pPr algn="ctr"/>
              <a:r>
                <a:rPr lang="en-US" sz="1600" b="1" dirty="0"/>
                <a:t>lwcares@lwcaresfund.org</a:t>
              </a:r>
            </a:p>
            <a:p>
              <a:pPr algn="ctr"/>
              <a:r>
                <a:rPr lang="en-US" sz="1600" b="1" dirty="0"/>
                <a:t>Phone: (562) 262-8280</a:t>
              </a:r>
            </a:p>
            <a:p>
              <a:pPr algn="ctr"/>
              <a:r>
                <a:rPr lang="en-US" sz="1600" b="1" dirty="0"/>
                <a:t>www.lwcaresfund.org</a:t>
              </a:r>
            </a:p>
          </p:txBody>
        </p:sp>
        <p:sp>
          <p:nvSpPr>
            <p:cNvPr id="12" name="TextBox 11">
              <a:extLst>
                <a:ext uri="{FF2B5EF4-FFF2-40B4-BE49-F238E27FC236}">
                  <a16:creationId xmlns:a16="http://schemas.microsoft.com/office/drawing/2014/main" id="{45C8C253-B663-6B1D-9858-470889C94DCC}"/>
                </a:ext>
              </a:extLst>
            </p:cNvPr>
            <p:cNvSpPr txBox="1"/>
            <p:nvPr/>
          </p:nvSpPr>
          <p:spPr>
            <a:xfrm>
              <a:off x="3305536" y="550250"/>
              <a:ext cx="2562229" cy="615553"/>
            </a:xfrm>
            <a:prstGeom prst="rect">
              <a:avLst/>
            </a:prstGeom>
            <a:solidFill>
              <a:schemeClr val="accent1">
                <a:lumMod val="60000"/>
                <a:lumOff val="40000"/>
              </a:schemeClr>
            </a:solidFill>
          </p:spPr>
          <p:txBody>
            <a:bodyPr wrap="square" rtlCol="0">
              <a:spAutoFit/>
            </a:bodyPr>
            <a:lstStyle/>
            <a:p>
              <a:pPr algn="ctr"/>
              <a:endParaRPr lang="en-US" sz="800" b="1" dirty="0"/>
            </a:p>
            <a:p>
              <a:pPr algn="ctr"/>
              <a:r>
                <a:rPr lang="en-US" b="1" dirty="0"/>
                <a:t>What We Provide</a:t>
              </a:r>
            </a:p>
            <a:p>
              <a:pPr algn="ctr"/>
              <a:endParaRPr lang="en-US" sz="800" b="1" dirty="0"/>
            </a:p>
          </p:txBody>
        </p:sp>
        <p:sp>
          <p:nvSpPr>
            <p:cNvPr id="2" name="TextBox 1">
              <a:extLst>
                <a:ext uri="{FF2B5EF4-FFF2-40B4-BE49-F238E27FC236}">
                  <a16:creationId xmlns:a16="http://schemas.microsoft.com/office/drawing/2014/main" id="{7D348A46-165E-F0F7-8BAA-A6DF10F9A5C1}"/>
                </a:ext>
              </a:extLst>
            </p:cNvPr>
            <p:cNvSpPr txBox="1"/>
            <p:nvPr/>
          </p:nvSpPr>
          <p:spPr>
            <a:xfrm>
              <a:off x="6296026" y="403562"/>
              <a:ext cx="2562224" cy="923330"/>
            </a:xfrm>
            <a:prstGeom prst="rect">
              <a:avLst/>
            </a:prstGeom>
            <a:noFill/>
          </p:spPr>
          <p:txBody>
            <a:bodyPr wrap="square" rtlCol="0">
              <a:spAutoFit/>
            </a:bodyPr>
            <a:lstStyle/>
            <a:p>
              <a:pPr algn="ctr"/>
              <a:r>
                <a:rPr lang="en-US" b="1" dirty="0"/>
                <a:t>Those With More Than Enough Helping Those Without Enough</a:t>
              </a:r>
            </a:p>
          </p:txBody>
        </p:sp>
        <p:cxnSp>
          <p:nvCxnSpPr>
            <p:cNvPr id="13" name="Straight Connector 12">
              <a:extLst>
                <a:ext uri="{FF2B5EF4-FFF2-40B4-BE49-F238E27FC236}">
                  <a16:creationId xmlns:a16="http://schemas.microsoft.com/office/drawing/2014/main" id="{CB2982FE-46EC-CAFC-C3DC-FD5A80CB3799}"/>
                </a:ext>
              </a:extLst>
            </p:cNvPr>
            <p:cNvCxnSpPr>
              <a:cxnSpLocks/>
            </p:cNvCxnSpPr>
            <p:nvPr/>
          </p:nvCxnSpPr>
          <p:spPr>
            <a:xfrm>
              <a:off x="6296026" y="1352944"/>
              <a:ext cx="2489754"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169141B1-984D-2F42-DD11-FBE05431EF08}"/>
                </a:ext>
              </a:extLst>
            </p:cNvPr>
            <p:cNvSpPr/>
            <p:nvPr/>
          </p:nvSpPr>
          <p:spPr>
            <a:xfrm>
              <a:off x="1838131" y="196054"/>
              <a:ext cx="7020119" cy="214496"/>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3A42D6B6-45FE-ACE5-30B2-99F0D4BA5D14}"/>
                </a:ext>
              </a:extLst>
            </p:cNvPr>
            <p:cNvSpPr txBox="1"/>
            <p:nvPr/>
          </p:nvSpPr>
          <p:spPr>
            <a:xfrm>
              <a:off x="3297422" y="1451435"/>
              <a:ext cx="2562229" cy="646331"/>
            </a:xfrm>
            <a:prstGeom prst="rect">
              <a:avLst/>
            </a:prstGeom>
            <a:noFill/>
          </p:spPr>
          <p:txBody>
            <a:bodyPr wrap="square" rtlCol="0">
              <a:spAutoFit/>
            </a:bodyPr>
            <a:lstStyle/>
            <a:p>
              <a:pPr algn="ctr"/>
              <a:r>
                <a:rPr lang="en-US" b="1" dirty="0"/>
                <a:t>Confidentiality of information.</a:t>
              </a:r>
            </a:p>
          </p:txBody>
        </p:sp>
        <p:sp>
          <p:nvSpPr>
            <p:cNvPr id="19" name="TextBox 18">
              <a:extLst>
                <a:ext uri="{FF2B5EF4-FFF2-40B4-BE49-F238E27FC236}">
                  <a16:creationId xmlns:a16="http://schemas.microsoft.com/office/drawing/2014/main" id="{1A700BB8-535A-3F92-1F44-39BE86A0D23A}"/>
                </a:ext>
              </a:extLst>
            </p:cNvPr>
            <p:cNvSpPr txBox="1"/>
            <p:nvPr/>
          </p:nvSpPr>
          <p:spPr>
            <a:xfrm>
              <a:off x="3282235" y="2080373"/>
              <a:ext cx="2650715" cy="646331"/>
            </a:xfrm>
            <a:prstGeom prst="rect">
              <a:avLst/>
            </a:prstGeom>
            <a:noFill/>
          </p:spPr>
          <p:txBody>
            <a:bodyPr wrap="square" rtlCol="0">
              <a:spAutoFit/>
            </a:bodyPr>
            <a:lstStyle/>
            <a:p>
              <a:pPr algn="ctr"/>
              <a:r>
                <a:rPr lang="en-US" b="1" dirty="0"/>
                <a:t>A respectful and dignified process.</a:t>
              </a:r>
            </a:p>
          </p:txBody>
        </p:sp>
        <p:sp>
          <p:nvSpPr>
            <p:cNvPr id="20" name="TextBox 19">
              <a:extLst>
                <a:ext uri="{FF2B5EF4-FFF2-40B4-BE49-F238E27FC236}">
                  <a16:creationId xmlns:a16="http://schemas.microsoft.com/office/drawing/2014/main" id="{6A58820D-A5CF-0A36-0AF8-FB04D1B886CA}"/>
                </a:ext>
              </a:extLst>
            </p:cNvPr>
            <p:cNvSpPr txBox="1"/>
            <p:nvPr/>
          </p:nvSpPr>
          <p:spPr>
            <a:xfrm>
              <a:off x="3114610" y="2762345"/>
              <a:ext cx="2932641" cy="923330"/>
            </a:xfrm>
            <a:prstGeom prst="rect">
              <a:avLst/>
            </a:prstGeom>
            <a:noFill/>
          </p:spPr>
          <p:txBody>
            <a:bodyPr wrap="square" rtlCol="0">
              <a:spAutoFit/>
            </a:bodyPr>
            <a:lstStyle/>
            <a:p>
              <a:pPr algn="ctr"/>
              <a:r>
                <a:rPr lang="en-US" b="1" dirty="0"/>
                <a:t>Financial award up to $200 per month for 12 months that is renewable. </a:t>
              </a:r>
              <a:endParaRPr lang="en-US" b="1" i="1" dirty="0"/>
            </a:p>
          </p:txBody>
        </p:sp>
        <p:cxnSp>
          <p:nvCxnSpPr>
            <p:cNvPr id="21" name="Straight Connector 20">
              <a:extLst>
                <a:ext uri="{FF2B5EF4-FFF2-40B4-BE49-F238E27FC236}">
                  <a16:creationId xmlns:a16="http://schemas.microsoft.com/office/drawing/2014/main" id="{0C0B2790-D80E-D85D-BCE0-77EA99A5469C}"/>
                </a:ext>
              </a:extLst>
            </p:cNvPr>
            <p:cNvCxnSpPr>
              <a:cxnSpLocks/>
            </p:cNvCxnSpPr>
            <p:nvPr/>
          </p:nvCxnSpPr>
          <p:spPr>
            <a:xfrm>
              <a:off x="3348222" y="1352944"/>
              <a:ext cx="2489754"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54BC787-8BC4-EB9F-1806-F6DCAB46F399}"/>
                </a:ext>
              </a:extLst>
            </p:cNvPr>
            <p:cNvSpPr txBox="1"/>
            <p:nvPr/>
          </p:nvSpPr>
          <p:spPr>
            <a:xfrm>
              <a:off x="6259788" y="1534400"/>
              <a:ext cx="2562229" cy="4801314"/>
            </a:xfrm>
            <a:prstGeom prst="rect">
              <a:avLst/>
            </a:prstGeom>
            <a:solidFill>
              <a:schemeClr val="accent1">
                <a:lumMod val="60000"/>
                <a:lumOff val="40000"/>
              </a:schemeClr>
            </a:solidFill>
          </p:spPr>
          <p:txBody>
            <a:bodyPr wrap="square" rtlCol="0">
              <a:spAutoFit/>
            </a:bodyPr>
            <a:lstStyle/>
            <a:p>
              <a:pPr algn="ctr"/>
              <a:r>
                <a:rPr lang="en-US" b="1" dirty="0"/>
                <a:t>Through the Leisure World Cares Fund those of us who are financially comfortable can choose to provide small financial supplements to those who are being broken by the weight of the HOA fee increases.</a:t>
              </a:r>
            </a:p>
            <a:p>
              <a:pPr algn="ctr"/>
              <a:endParaRPr lang="en-US" b="1" dirty="0"/>
            </a:p>
            <a:p>
              <a:pPr algn="ctr"/>
              <a:r>
                <a:rPr lang="en-US" b="1" dirty="0"/>
                <a:t>Donations help our neighbors who are on fixed incomes keep the security of a home and avoid having to move out into an uncertain future.</a:t>
              </a:r>
            </a:p>
          </p:txBody>
        </p:sp>
        <p:cxnSp>
          <p:nvCxnSpPr>
            <p:cNvPr id="23" name="Straight Connector 22">
              <a:extLst>
                <a:ext uri="{FF2B5EF4-FFF2-40B4-BE49-F238E27FC236}">
                  <a16:creationId xmlns:a16="http://schemas.microsoft.com/office/drawing/2014/main" id="{1B1A0743-0C5A-1784-79D1-DF921C006E1C}"/>
                </a:ext>
              </a:extLst>
            </p:cNvPr>
            <p:cNvCxnSpPr>
              <a:cxnSpLocks/>
            </p:cNvCxnSpPr>
            <p:nvPr/>
          </p:nvCxnSpPr>
          <p:spPr>
            <a:xfrm>
              <a:off x="3362983" y="5237586"/>
              <a:ext cx="2489754"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F2731B1-3463-D686-A28D-AAE33B625574}"/>
                </a:ext>
              </a:extLst>
            </p:cNvPr>
            <p:cNvCxnSpPr>
              <a:cxnSpLocks/>
            </p:cNvCxnSpPr>
            <p:nvPr/>
          </p:nvCxnSpPr>
          <p:spPr>
            <a:xfrm>
              <a:off x="6259788" y="6444130"/>
              <a:ext cx="2489754"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CCDE46F-3291-D181-5D29-42EF408B246E}"/>
                </a:ext>
              </a:extLst>
            </p:cNvPr>
            <p:cNvSpPr txBox="1"/>
            <p:nvPr/>
          </p:nvSpPr>
          <p:spPr>
            <a:xfrm>
              <a:off x="3214248" y="3734452"/>
              <a:ext cx="2717017" cy="646331"/>
            </a:xfrm>
            <a:prstGeom prst="rect">
              <a:avLst/>
            </a:prstGeom>
            <a:noFill/>
          </p:spPr>
          <p:txBody>
            <a:bodyPr wrap="square" rtlCol="0">
              <a:spAutoFit/>
            </a:bodyPr>
            <a:lstStyle/>
            <a:p>
              <a:pPr algn="ctr"/>
              <a:r>
                <a:rPr lang="en-US" b="1" dirty="0"/>
                <a:t>Payments made to GRF for awardee’s account.</a:t>
              </a:r>
            </a:p>
          </p:txBody>
        </p:sp>
        <p:sp>
          <p:nvSpPr>
            <p:cNvPr id="7" name="TextBox 6">
              <a:extLst>
                <a:ext uri="{FF2B5EF4-FFF2-40B4-BE49-F238E27FC236}">
                  <a16:creationId xmlns:a16="http://schemas.microsoft.com/office/drawing/2014/main" id="{4ADDF6D2-AACD-30A4-B0C2-948050816DB6}"/>
                </a:ext>
              </a:extLst>
            </p:cNvPr>
            <p:cNvSpPr txBox="1"/>
            <p:nvPr/>
          </p:nvSpPr>
          <p:spPr>
            <a:xfrm>
              <a:off x="3258254" y="4441288"/>
              <a:ext cx="2650715" cy="646331"/>
            </a:xfrm>
            <a:prstGeom prst="rect">
              <a:avLst/>
            </a:prstGeom>
            <a:noFill/>
          </p:spPr>
          <p:txBody>
            <a:bodyPr wrap="square" rtlCol="0">
              <a:spAutoFit/>
            </a:bodyPr>
            <a:lstStyle/>
            <a:p>
              <a:pPr algn="ctr"/>
              <a:r>
                <a:rPr lang="en-US" b="1" dirty="0"/>
                <a:t>Information about other available benefits.</a:t>
              </a:r>
            </a:p>
          </p:txBody>
        </p:sp>
        <p:grpSp>
          <p:nvGrpSpPr>
            <p:cNvPr id="8" name="Group 7">
              <a:extLst>
                <a:ext uri="{FF2B5EF4-FFF2-40B4-BE49-F238E27FC236}">
                  <a16:creationId xmlns:a16="http://schemas.microsoft.com/office/drawing/2014/main" id="{8DAAF923-3DFC-A898-AFD8-E3704772A8ED}"/>
                </a:ext>
              </a:extLst>
            </p:cNvPr>
            <p:cNvGrpSpPr/>
            <p:nvPr/>
          </p:nvGrpSpPr>
          <p:grpSpPr>
            <a:xfrm>
              <a:off x="207199" y="1929001"/>
              <a:ext cx="2449397" cy="4514569"/>
              <a:chOff x="885932" y="1929001"/>
              <a:chExt cx="2449397" cy="4514569"/>
            </a:xfrm>
            <a:solidFill>
              <a:schemeClr val="bg1"/>
            </a:solidFill>
          </p:grpSpPr>
          <p:pic>
            <p:nvPicPr>
              <p:cNvPr id="9" name="Picture 8" descr="A blue heart in a hand&#10;&#10;AI-generated content may be incorrect.">
                <a:extLst>
                  <a:ext uri="{FF2B5EF4-FFF2-40B4-BE49-F238E27FC236}">
                    <a16:creationId xmlns:a16="http://schemas.microsoft.com/office/drawing/2014/main" id="{A9D87290-FD60-E43B-CDCD-635E564AF0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0208" y="1929001"/>
                <a:ext cx="1135121" cy="976502"/>
              </a:xfrm>
              <a:prstGeom prst="rect">
                <a:avLst/>
              </a:prstGeom>
              <a:grpFill/>
            </p:spPr>
          </p:pic>
          <p:sp>
            <p:nvSpPr>
              <p:cNvPr id="11" name="TextBox 10">
                <a:extLst>
                  <a:ext uri="{FF2B5EF4-FFF2-40B4-BE49-F238E27FC236}">
                    <a16:creationId xmlns:a16="http://schemas.microsoft.com/office/drawing/2014/main" id="{88646DC7-7A0E-9386-E732-150D68C580F1}"/>
                  </a:ext>
                </a:extLst>
              </p:cNvPr>
              <p:cNvSpPr txBox="1"/>
              <p:nvPr/>
            </p:nvSpPr>
            <p:spPr>
              <a:xfrm>
                <a:off x="885932" y="3095666"/>
                <a:ext cx="2443637" cy="954107"/>
              </a:xfrm>
              <a:prstGeom prst="rect">
                <a:avLst/>
              </a:prstGeom>
              <a:solidFill>
                <a:schemeClr val="accent1">
                  <a:lumMod val="60000"/>
                  <a:lumOff val="40000"/>
                </a:schemeClr>
              </a:solidFill>
              <a:ln>
                <a:solidFill>
                  <a:srgbClr val="0070C0"/>
                </a:solidFill>
              </a:ln>
            </p:spPr>
            <p:txBody>
              <a:bodyPr wrap="square" rtlCol="0">
                <a:spAutoFit/>
              </a:bodyPr>
              <a:lstStyle/>
              <a:p>
                <a:pPr algn="ctr"/>
                <a:r>
                  <a:rPr lang="en-US" sz="2800" b="1" dirty="0"/>
                  <a:t>Leisure World</a:t>
                </a:r>
              </a:p>
              <a:p>
                <a:pPr algn="ctr"/>
                <a:r>
                  <a:rPr lang="en-US" sz="2800" b="1" dirty="0"/>
                  <a:t>Cares Fund</a:t>
                </a:r>
              </a:p>
            </p:txBody>
          </p:sp>
          <p:sp>
            <p:nvSpPr>
              <p:cNvPr id="15" name="TextBox 14">
                <a:extLst>
                  <a:ext uri="{FF2B5EF4-FFF2-40B4-BE49-F238E27FC236}">
                    <a16:creationId xmlns:a16="http://schemas.microsoft.com/office/drawing/2014/main" id="{F42690B9-D75F-73B9-7EE9-02D6B1D03A6E}"/>
                  </a:ext>
                </a:extLst>
              </p:cNvPr>
              <p:cNvSpPr txBox="1"/>
              <p:nvPr/>
            </p:nvSpPr>
            <p:spPr>
              <a:xfrm>
                <a:off x="1113703" y="5858795"/>
                <a:ext cx="1099916" cy="584775"/>
              </a:xfrm>
              <a:prstGeom prst="rect">
                <a:avLst/>
              </a:prstGeom>
              <a:noFill/>
            </p:spPr>
            <p:txBody>
              <a:bodyPr wrap="none" rtlCol="0">
                <a:spAutoFit/>
              </a:bodyPr>
              <a:lstStyle/>
              <a:p>
                <a:r>
                  <a:rPr lang="en-US" sz="1600" b="1" dirty="0"/>
                  <a:t>A 501(c)(3)</a:t>
                </a:r>
              </a:p>
              <a:p>
                <a:r>
                  <a:rPr lang="en-US" sz="1600" b="1" dirty="0"/>
                  <a:t> Charity</a:t>
                </a:r>
              </a:p>
            </p:txBody>
          </p:sp>
        </p:grpSp>
      </p:grpSp>
    </p:spTree>
    <p:extLst>
      <p:ext uri="{BB962C8B-B14F-4D97-AF65-F5344CB8AC3E}">
        <p14:creationId xmlns:p14="http://schemas.microsoft.com/office/powerpoint/2010/main" val="3603965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81E18-A939-5B46-C712-1698431FED00}"/>
            </a:ext>
          </a:extLst>
        </p:cNvPr>
        <p:cNvGrpSpPr/>
        <p:nvPr/>
      </p:nvGrpSpPr>
      <p:grpSpPr>
        <a:xfrm>
          <a:off x="0" y="0"/>
          <a:ext cx="0" cy="0"/>
          <a:chOff x="0" y="0"/>
          <a:chExt cx="0" cy="0"/>
        </a:xfrm>
      </p:grpSpPr>
      <p:grpSp>
        <p:nvGrpSpPr>
          <p:cNvPr id="3" name="Group 2">
            <a:extLst>
              <a:ext uri="{FF2B5EF4-FFF2-40B4-BE49-F238E27FC236}">
                <a16:creationId xmlns:a16="http://schemas.microsoft.com/office/drawing/2014/main" id="{E55CD121-3BCD-7E75-AD49-6928CD3BC30B}"/>
              </a:ext>
            </a:extLst>
          </p:cNvPr>
          <p:cNvGrpSpPr/>
          <p:nvPr/>
        </p:nvGrpSpPr>
        <p:grpSpPr>
          <a:xfrm>
            <a:off x="18661" y="18654"/>
            <a:ext cx="9097351" cy="6839346"/>
            <a:chOff x="18661" y="18654"/>
            <a:chExt cx="9097351" cy="6839346"/>
          </a:xfrm>
        </p:grpSpPr>
        <p:sp>
          <p:nvSpPr>
            <p:cNvPr id="4" name="Rectangle 3">
              <a:extLst>
                <a:ext uri="{FF2B5EF4-FFF2-40B4-BE49-F238E27FC236}">
                  <a16:creationId xmlns:a16="http://schemas.microsoft.com/office/drawing/2014/main" id="{84F94EF3-E6E4-A18F-31E2-C1A77E83BC18}"/>
                </a:ext>
              </a:extLst>
            </p:cNvPr>
            <p:cNvSpPr/>
            <p:nvPr/>
          </p:nvSpPr>
          <p:spPr>
            <a:xfrm>
              <a:off x="18661" y="27984"/>
              <a:ext cx="3032449" cy="68300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8338C93-90E3-E7D0-3E11-BB7F1DBE14C5}"/>
                </a:ext>
              </a:extLst>
            </p:cNvPr>
            <p:cNvSpPr/>
            <p:nvPr/>
          </p:nvSpPr>
          <p:spPr>
            <a:xfrm>
              <a:off x="3051112" y="410550"/>
              <a:ext cx="3032449" cy="64474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8921803-9720-D4D8-5E3B-0740F551D9B0}"/>
                </a:ext>
              </a:extLst>
            </p:cNvPr>
            <p:cNvSpPr/>
            <p:nvPr/>
          </p:nvSpPr>
          <p:spPr>
            <a:xfrm>
              <a:off x="6083563" y="18654"/>
              <a:ext cx="3032449" cy="68300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095112CE-9666-0673-448F-5698A7B6656F}"/>
                </a:ext>
              </a:extLst>
            </p:cNvPr>
            <p:cNvSpPr txBox="1"/>
            <p:nvPr/>
          </p:nvSpPr>
          <p:spPr>
            <a:xfrm>
              <a:off x="3258681" y="5420425"/>
              <a:ext cx="2621231" cy="1107996"/>
            </a:xfrm>
            <a:prstGeom prst="rect">
              <a:avLst/>
            </a:prstGeom>
            <a:solidFill>
              <a:schemeClr val="accent1">
                <a:lumMod val="60000"/>
                <a:lumOff val="40000"/>
              </a:schemeClr>
            </a:solidFill>
          </p:spPr>
          <p:txBody>
            <a:bodyPr wrap="none" rtlCol="0">
              <a:spAutoFit/>
            </a:bodyPr>
            <a:lstStyle/>
            <a:p>
              <a:pPr algn="ctr"/>
              <a:r>
                <a:rPr lang="en-US" sz="1600" b="1" dirty="0"/>
                <a:t>Contact us:</a:t>
              </a:r>
            </a:p>
            <a:p>
              <a:pPr algn="ctr"/>
              <a:r>
                <a:rPr lang="en-US" sz="1600" b="1" dirty="0"/>
                <a:t>lwcares@</a:t>
              </a:r>
              <a:r>
                <a:rPr lang="en-US" b="1" dirty="0"/>
                <a:t>lwcaresfund</a:t>
              </a:r>
              <a:r>
                <a:rPr lang="en-US" sz="1600" b="1" dirty="0"/>
                <a:t>.org</a:t>
              </a:r>
            </a:p>
            <a:p>
              <a:pPr algn="ctr"/>
              <a:r>
                <a:rPr lang="en-US" sz="1600" b="1" dirty="0"/>
                <a:t>Phone: (562) 262-8280</a:t>
              </a:r>
            </a:p>
            <a:p>
              <a:pPr algn="ctr"/>
              <a:r>
                <a:rPr lang="en-US" sz="1600" b="1" dirty="0"/>
                <a:t>www.lwcaresfund.org</a:t>
              </a:r>
            </a:p>
          </p:txBody>
        </p:sp>
        <p:sp>
          <p:nvSpPr>
            <p:cNvPr id="12" name="TextBox 11">
              <a:extLst>
                <a:ext uri="{FF2B5EF4-FFF2-40B4-BE49-F238E27FC236}">
                  <a16:creationId xmlns:a16="http://schemas.microsoft.com/office/drawing/2014/main" id="{64736F10-9E12-9B08-AAC8-6B20CD2097C4}"/>
                </a:ext>
              </a:extLst>
            </p:cNvPr>
            <p:cNvSpPr txBox="1"/>
            <p:nvPr/>
          </p:nvSpPr>
          <p:spPr>
            <a:xfrm>
              <a:off x="3300517" y="590796"/>
              <a:ext cx="2562229" cy="615553"/>
            </a:xfrm>
            <a:prstGeom prst="rect">
              <a:avLst/>
            </a:prstGeom>
            <a:solidFill>
              <a:schemeClr val="accent1">
                <a:lumMod val="60000"/>
                <a:lumOff val="40000"/>
              </a:schemeClr>
            </a:solidFill>
          </p:spPr>
          <p:txBody>
            <a:bodyPr wrap="square" rtlCol="0">
              <a:spAutoFit/>
            </a:bodyPr>
            <a:lstStyle/>
            <a:p>
              <a:endParaRPr lang="en-US" sz="800" b="1" dirty="0"/>
            </a:p>
            <a:p>
              <a:r>
                <a:rPr lang="en-US" b="1" dirty="0"/>
                <a:t>Help Power Our Mission</a:t>
              </a:r>
            </a:p>
            <a:p>
              <a:endParaRPr lang="en-US" sz="800" b="1" dirty="0"/>
            </a:p>
          </p:txBody>
        </p:sp>
        <p:sp>
          <p:nvSpPr>
            <p:cNvPr id="2" name="TextBox 1">
              <a:extLst>
                <a:ext uri="{FF2B5EF4-FFF2-40B4-BE49-F238E27FC236}">
                  <a16:creationId xmlns:a16="http://schemas.microsoft.com/office/drawing/2014/main" id="{687DDCF2-1486-7D6B-F6EA-58226EAC453A}"/>
                </a:ext>
              </a:extLst>
            </p:cNvPr>
            <p:cNvSpPr txBox="1"/>
            <p:nvPr/>
          </p:nvSpPr>
          <p:spPr>
            <a:xfrm>
              <a:off x="6296026" y="593919"/>
              <a:ext cx="2562224" cy="615553"/>
            </a:xfrm>
            <a:prstGeom prst="rect">
              <a:avLst/>
            </a:prstGeom>
            <a:solidFill>
              <a:schemeClr val="accent1">
                <a:lumMod val="60000"/>
                <a:lumOff val="40000"/>
              </a:schemeClr>
            </a:solidFill>
          </p:spPr>
          <p:txBody>
            <a:bodyPr wrap="square" rtlCol="0">
              <a:spAutoFit/>
            </a:bodyPr>
            <a:lstStyle/>
            <a:p>
              <a:pPr algn="ctr"/>
              <a:endParaRPr lang="en-US" sz="800" b="1" dirty="0"/>
            </a:p>
            <a:p>
              <a:pPr algn="ctr"/>
              <a:r>
                <a:rPr lang="en-US" b="1" dirty="0"/>
                <a:t>How To Donate</a:t>
              </a:r>
            </a:p>
            <a:p>
              <a:pPr algn="ctr"/>
              <a:endParaRPr lang="en-US" sz="800" b="1" dirty="0"/>
            </a:p>
          </p:txBody>
        </p:sp>
        <p:cxnSp>
          <p:nvCxnSpPr>
            <p:cNvPr id="13" name="Straight Connector 12">
              <a:extLst>
                <a:ext uri="{FF2B5EF4-FFF2-40B4-BE49-F238E27FC236}">
                  <a16:creationId xmlns:a16="http://schemas.microsoft.com/office/drawing/2014/main" id="{7DD469B7-E367-7D26-2D83-613833A25819}"/>
                </a:ext>
              </a:extLst>
            </p:cNvPr>
            <p:cNvCxnSpPr>
              <a:cxnSpLocks/>
            </p:cNvCxnSpPr>
            <p:nvPr/>
          </p:nvCxnSpPr>
          <p:spPr>
            <a:xfrm>
              <a:off x="6259788" y="1352944"/>
              <a:ext cx="2489754"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06D3FEDC-2100-C893-B96C-F555A488081C}"/>
                </a:ext>
              </a:extLst>
            </p:cNvPr>
            <p:cNvSpPr/>
            <p:nvPr/>
          </p:nvSpPr>
          <p:spPr>
            <a:xfrm>
              <a:off x="1838131" y="196054"/>
              <a:ext cx="7020119" cy="214496"/>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576C1AB9-7482-7969-4615-CCAD59A2106E}"/>
                </a:ext>
              </a:extLst>
            </p:cNvPr>
            <p:cNvSpPr txBox="1"/>
            <p:nvPr/>
          </p:nvSpPr>
          <p:spPr>
            <a:xfrm>
              <a:off x="3231996" y="1549370"/>
              <a:ext cx="2693395" cy="923330"/>
            </a:xfrm>
            <a:prstGeom prst="rect">
              <a:avLst/>
            </a:prstGeom>
            <a:noFill/>
          </p:spPr>
          <p:txBody>
            <a:bodyPr wrap="square" rtlCol="0">
              <a:spAutoFit/>
            </a:bodyPr>
            <a:lstStyle/>
            <a:p>
              <a:pPr algn="ctr"/>
              <a:r>
                <a:rPr lang="en-US" b="1" dirty="0"/>
                <a:t>Share our information with anyone who may need help with HOA fees.</a:t>
              </a:r>
            </a:p>
          </p:txBody>
        </p:sp>
        <p:sp>
          <p:nvSpPr>
            <p:cNvPr id="19" name="TextBox 18">
              <a:extLst>
                <a:ext uri="{FF2B5EF4-FFF2-40B4-BE49-F238E27FC236}">
                  <a16:creationId xmlns:a16="http://schemas.microsoft.com/office/drawing/2014/main" id="{B5690422-D72C-D66F-3FCC-6F55633214C7}"/>
                </a:ext>
              </a:extLst>
            </p:cNvPr>
            <p:cNvSpPr txBox="1"/>
            <p:nvPr/>
          </p:nvSpPr>
          <p:spPr>
            <a:xfrm>
              <a:off x="3272042" y="3479732"/>
              <a:ext cx="2650715" cy="923330"/>
            </a:xfrm>
            <a:prstGeom prst="rect">
              <a:avLst/>
            </a:prstGeom>
            <a:noFill/>
          </p:spPr>
          <p:txBody>
            <a:bodyPr wrap="square" rtlCol="0">
              <a:spAutoFit/>
            </a:bodyPr>
            <a:lstStyle/>
            <a:p>
              <a:pPr algn="ctr"/>
              <a:r>
                <a:rPr lang="en-US" b="1" dirty="0"/>
                <a:t> Volunteer. Your time &amp; skills can make an impact.</a:t>
              </a:r>
            </a:p>
          </p:txBody>
        </p:sp>
        <p:sp>
          <p:nvSpPr>
            <p:cNvPr id="20" name="TextBox 19">
              <a:extLst>
                <a:ext uri="{FF2B5EF4-FFF2-40B4-BE49-F238E27FC236}">
                  <a16:creationId xmlns:a16="http://schemas.microsoft.com/office/drawing/2014/main" id="{5AA6FE45-E8D2-1230-67A7-A3DD4DBFFE7F}"/>
                </a:ext>
              </a:extLst>
            </p:cNvPr>
            <p:cNvSpPr txBox="1"/>
            <p:nvPr/>
          </p:nvSpPr>
          <p:spPr>
            <a:xfrm>
              <a:off x="3237225" y="2617003"/>
              <a:ext cx="2693395" cy="646331"/>
            </a:xfrm>
            <a:prstGeom prst="rect">
              <a:avLst/>
            </a:prstGeom>
            <a:noFill/>
          </p:spPr>
          <p:txBody>
            <a:bodyPr wrap="square" rtlCol="0">
              <a:spAutoFit/>
            </a:bodyPr>
            <a:lstStyle/>
            <a:p>
              <a:pPr algn="ctr"/>
              <a:r>
                <a:rPr lang="en-US" b="1" dirty="0"/>
                <a:t>Apply for aid or help a friend apply for aid.</a:t>
              </a:r>
            </a:p>
          </p:txBody>
        </p:sp>
        <p:cxnSp>
          <p:nvCxnSpPr>
            <p:cNvPr id="21" name="Straight Connector 20">
              <a:extLst>
                <a:ext uri="{FF2B5EF4-FFF2-40B4-BE49-F238E27FC236}">
                  <a16:creationId xmlns:a16="http://schemas.microsoft.com/office/drawing/2014/main" id="{F5AD2809-188B-508F-24BB-65B98324508A}"/>
                </a:ext>
              </a:extLst>
            </p:cNvPr>
            <p:cNvCxnSpPr>
              <a:cxnSpLocks/>
            </p:cNvCxnSpPr>
            <p:nvPr/>
          </p:nvCxnSpPr>
          <p:spPr>
            <a:xfrm>
              <a:off x="3312362" y="1352944"/>
              <a:ext cx="2489754"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9034EE1E-BE69-6759-DFCA-188AAA923701}"/>
                </a:ext>
              </a:extLst>
            </p:cNvPr>
            <p:cNvSpPr txBox="1"/>
            <p:nvPr/>
          </p:nvSpPr>
          <p:spPr>
            <a:xfrm>
              <a:off x="6315204" y="1531519"/>
              <a:ext cx="2562229" cy="4616648"/>
            </a:xfrm>
            <a:prstGeom prst="rect">
              <a:avLst/>
            </a:prstGeom>
            <a:solidFill>
              <a:schemeClr val="accent1">
                <a:lumMod val="60000"/>
                <a:lumOff val="40000"/>
              </a:schemeClr>
            </a:solidFill>
          </p:spPr>
          <p:txBody>
            <a:bodyPr wrap="square" rtlCol="0">
              <a:spAutoFit/>
            </a:bodyPr>
            <a:lstStyle/>
            <a:p>
              <a:pPr algn="ctr"/>
              <a:r>
                <a:rPr lang="en-US" sz="1600" dirty="0"/>
                <a:t>With credit card at </a:t>
              </a:r>
              <a:r>
                <a:rPr lang="en-US" sz="1400" dirty="0">
                  <a:solidFill>
                    <a:schemeClr val="accent1">
                      <a:lumMod val="50000"/>
                    </a:schemeClr>
                  </a:solidFill>
                </a:rPr>
                <a:t>www.lwcaresfund.org/donors/</a:t>
              </a:r>
            </a:p>
            <a:p>
              <a:pPr algn="ctr"/>
              <a:endParaRPr lang="en-US" sz="800" dirty="0"/>
            </a:p>
            <a:p>
              <a:pPr algn="ctr"/>
              <a:r>
                <a:rPr lang="en-US" sz="1600" dirty="0"/>
                <a:t>With a check. Call (562)262-8280 for pick up or mail it to 13650 Del Monte Dr. #B24 Seal Beach 90740</a:t>
              </a:r>
            </a:p>
            <a:p>
              <a:pPr algn="ctr"/>
              <a:endParaRPr lang="en-US" sz="800" dirty="0"/>
            </a:p>
            <a:p>
              <a:pPr algn="ctr"/>
              <a:r>
                <a:rPr lang="en-US" sz="1600" dirty="0"/>
                <a:t> With a Qualified Charitable Distribution which allows direct transfers from IRAs &amp; qualify as an RMD.</a:t>
              </a:r>
            </a:p>
            <a:p>
              <a:pPr algn="ctr"/>
              <a:endParaRPr lang="en-US" sz="800" dirty="0"/>
            </a:p>
            <a:p>
              <a:pPr algn="ctr"/>
              <a:r>
                <a:rPr lang="en-US" sz="1600" dirty="0"/>
                <a:t>Designate your donation to be given to, or in the name of, a specific person.</a:t>
              </a:r>
            </a:p>
            <a:p>
              <a:pPr algn="ctr"/>
              <a:endParaRPr lang="en-US" sz="800" dirty="0"/>
            </a:p>
            <a:p>
              <a:pPr algn="ctr"/>
              <a:r>
                <a:rPr lang="en-US" sz="1600" dirty="0"/>
                <a:t>Include the Fund in your Will or Trust.</a:t>
              </a:r>
            </a:p>
            <a:p>
              <a:pPr algn="ctr"/>
              <a:endParaRPr lang="en-US" sz="800" dirty="0"/>
            </a:p>
            <a:p>
              <a:pPr algn="ctr"/>
              <a:r>
                <a:rPr lang="en-US" sz="1600" i="1" dirty="0"/>
                <a:t>Donations are tax deductible</a:t>
              </a:r>
            </a:p>
          </p:txBody>
        </p:sp>
        <p:cxnSp>
          <p:nvCxnSpPr>
            <p:cNvPr id="23" name="Straight Connector 22">
              <a:extLst>
                <a:ext uri="{FF2B5EF4-FFF2-40B4-BE49-F238E27FC236}">
                  <a16:creationId xmlns:a16="http://schemas.microsoft.com/office/drawing/2014/main" id="{4FA9B021-A65F-44CC-AE94-834E283FFAAB}"/>
                </a:ext>
              </a:extLst>
            </p:cNvPr>
            <p:cNvCxnSpPr>
              <a:cxnSpLocks/>
            </p:cNvCxnSpPr>
            <p:nvPr/>
          </p:nvCxnSpPr>
          <p:spPr>
            <a:xfrm>
              <a:off x="3327123" y="5237586"/>
              <a:ext cx="2489754"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33483EF-4264-B9DB-54FB-E9840862BBAC}"/>
                </a:ext>
              </a:extLst>
            </p:cNvPr>
            <p:cNvCxnSpPr>
              <a:cxnSpLocks/>
            </p:cNvCxnSpPr>
            <p:nvPr/>
          </p:nvCxnSpPr>
          <p:spPr>
            <a:xfrm>
              <a:off x="6259788" y="6444130"/>
              <a:ext cx="2489754"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A634C267-3CD0-66E1-C385-2C06C0B09065}"/>
                </a:ext>
              </a:extLst>
            </p:cNvPr>
            <p:cNvGrpSpPr/>
            <p:nvPr/>
          </p:nvGrpSpPr>
          <p:grpSpPr>
            <a:xfrm>
              <a:off x="220212" y="1739348"/>
              <a:ext cx="2241906" cy="4698567"/>
              <a:chOff x="220212" y="1739348"/>
              <a:chExt cx="2241906" cy="4698567"/>
            </a:xfrm>
          </p:grpSpPr>
          <p:pic>
            <p:nvPicPr>
              <p:cNvPr id="15" name="Picture 14" descr="A blue heart in a hand&#10;&#10;AI-generated content may be incorrect.">
                <a:extLst>
                  <a:ext uri="{FF2B5EF4-FFF2-40B4-BE49-F238E27FC236}">
                    <a16:creationId xmlns:a16="http://schemas.microsoft.com/office/drawing/2014/main" id="{3368FE18-A594-55AF-7A00-BB64191234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4885" y="1739348"/>
                <a:ext cx="927233" cy="797664"/>
              </a:xfrm>
              <a:prstGeom prst="rect">
                <a:avLst/>
              </a:prstGeom>
            </p:spPr>
          </p:pic>
          <p:sp>
            <p:nvSpPr>
              <p:cNvPr id="16" name="TextBox 15">
                <a:extLst>
                  <a:ext uri="{FF2B5EF4-FFF2-40B4-BE49-F238E27FC236}">
                    <a16:creationId xmlns:a16="http://schemas.microsoft.com/office/drawing/2014/main" id="{2FC0EF50-F554-DBE3-1347-CC81D1EB92FE}"/>
                  </a:ext>
                </a:extLst>
              </p:cNvPr>
              <p:cNvSpPr txBox="1"/>
              <p:nvPr/>
            </p:nvSpPr>
            <p:spPr>
              <a:xfrm>
                <a:off x="1229195" y="2928675"/>
                <a:ext cx="1153711" cy="1477328"/>
              </a:xfrm>
              <a:prstGeom prst="rect">
                <a:avLst/>
              </a:prstGeom>
              <a:noFill/>
            </p:spPr>
            <p:txBody>
              <a:bodyPr wrap="square" rtlCol="0">
                <a:spAutoFit/>
              </a:bodyPr>
              <a:lstStyle/>
              <a:p>
                <a:pPr algn="ctr"/>
                <a:r>
                  <a:rPr lang="en-US" b="1" dirty="0"/>
                  <a:t>Do You Have More Than Enough?</a:t>
                </a:r>
              </a:p>
            </p:txBody>
          </p:sp>
          <p:sp>
            <p:nvSpPr>
              <p:cNvPr id="17" name="TextBox 16">
                <a:extLst>
                  <a:ext uri="{FF2B5EF4-FFF2-40B4-BE49-F238E27FC236}">
                    <a16:creationId xmlns:a16="http://schemas.microsoft.com/office/drawing/2014/main" id="{5A266339-05A3-E6D0-A504-CE81E43CE4DA}"/>
                  </a:ext>
                </a:extLst>
              </p:cNvPr>
              <p:cNvSpPr txBox="1"/>
              <p:nvPr/>
            </p:nvSpPr>
            <p:spPr>
              <a:xfrm>
                <a:off x="220212" y="5237586"/>
                <a:ext cx="1153711" cy="1200329"/>
              </a:xfrm>
              <a:prstGeom prst="rect">
                <a:avLst/>
              </a:prstGeom>
              <a:noFill/>
            </p:spPr>
            <p:txBody>
              <a:bodyPr wrap="square" rtlCol="0">
                <a:spAutoFit/>
              </a:bodyPr>
              <a:lstStyle/>
              <a:p>
                <a:pPr algn="ctr"/>
                <a:r>
                  <a:rPr lang="en-US" b="1" dirty="0"/>
                  <a:t>Help Those Without Enough</a:t>
                </a:r>
              </a:p>
            </p:txBody>
          </p:sp>
        </p:grpSp>
        <p:sp>
          <p:nvSpPr>
            <p:cNvPr id="25" name="TextBox 24">
              <a:extLst>
                <a:ext uri="{FF2B5EF4-FFF2-40B4-BE49-F238E27FC236}">
                  <a16:creationId xmlns:a16="http://schemas.microsoft.com/office/drawing/2014/main" id="{BFF84CD8-9A2A-AEFF-81E0-5C926CAAECB5}"/>
                </a:ext>
              </a:extLst>
            </p:cNvPr>
            <p:cNvSpPr txBox="1"/>
            <p:nvPr/>
          </p:nvSpPr>
          <p:spPr>
            <a:xfrm>
              <a:off x="3246778" y="4406395"/>
              <a:ext cx="2650579" cy="646331"/>
            </a:xfrm>
            <a:prstGeom prst="rect">
              <a:avLst/>
            </a:prstGeom>
            <a:noFill/>
          </p:spPr>
          <p:txBody>
            <a:bodyPr wrap="square" rtlCol="0">
              <a:spAutoFit/>
            </a:bodyPr>
            <a:lstStyle/>
            <a:p>
              <a:pPr algn="ctr"/>
              <a:r>
                <a:rPr lang="en-US" b="1" dirty="0"/>
                <a:t>Donate now and monthly if you are able.</a:t>
              </a:r>
            </a:p>
          </p:txBody>
        </p:sp>
      </p:grpSp>
    </p:spTree>
    <p:extLst>
      <p:ext uri="{BB962C8B-B14F-4D97-AF65-F5344CB8AC3E}">
        <p14:creationId xmlns:p14="http://schemas.microsoft.com/office/powerpoint/2010/main" val="40525217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TM03457496[[fn=Parallax]]</Template>
  <TotalTime>3108</TotalTime>
  <Words>313</Words>
  <Application>Microsoft Office PowerPoint</Application>
  <PresentationFormat>Letter Paper (8.5x11 in)</PresentationFormat>
  <Paragraphs>46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Corbel</vt:lpstr>
      <vt:lpstr>Parallax</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Dominic Massetti</dc:creator>
  <cp:lastModifiedBy>Dominic Massetti</cp:lastModifiedBy>
  <cp:revision>21</cp:revision>
  <cp:lastPrinted>2025-11-13T20:15:58Z</cp:lastPrinted>
  <dcterms:created xsi:type="dcterms:W3CDTF">2025-11-11T02:18:21Z</dcterms:created>
  <dcterms:modified xsi:type="dcterms:W3CDTF">2025-11-14T20:18:06Z</dcterms:modified>
</cp:coreProperties>
</file>